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handoutMasterIdLst>
    <p:handoutMasterId r:id="rId30"/>
  </p:handoutMasterIdLst>
  <p:sldIdLst>
    <p:sldId id="257" r:id="rId2"/>
    <p:sldId id="287" r:id="rId3"/>
    <p:sldId id="288" r:id="rId4"/>
    <p:sldId id="305" r:id="rId5"/>
    <p:sldId id="281" r:id="rId6"/>
    <p:sldId id="289" r:id="rId7"/>
    <p:sldId id="291" r:id="rId8"/>
    <p:sldId id="284" r:id="rId9"/>
    <p:sldId id="290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300" r:id="rId18"/>
    <p:sldId id="301" r:id="rId19"/>
    <p:sldId id="299" r:id="rId20"/>
    <p:sldId id="302" r:id="rId21"/>
    <p:sldId id="307" r:id="rId22"/>
    <p:sldId id="303" r:id="rId23"/>
    <p:sldId id="304" r:id="rId24"/>
    <p:sldId id="282" r:id="rId25"/>
    <p:sldId id="283" r:id="rId26"/>
    <p:sldId id="285" r:id="rId27"/>
    <p:sldId id="286" r:id="rId28"/>
  </p:sldIdLst>
  <p:sldSz cx="9144000" cy="6858000" type="screen4x3"/>
  <p:notesSz cx="9874250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92" y="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FD8EB-8E92-4719-8B9C-DF50A7796C56}" type="datetimeFigureOut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A8C60-5D75-4AD3-87EE-456D3F9F499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2327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1698B-3C6A-4377-8179-101C745A8E04}" type="datetimeFigureOut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7425" y="3228896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0880E-AAB0-47DA-8B6C-6E50F2247D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4712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solidFill>
                <a:srgbClr val="C00000"/>
              </a:solidFill>
            </a:endParaRPr>
          </a:p>
        </p:txBody>
      </p:sp>
      <p:sp>
        <p:nvSpPr>
          <p:cNvPr id="2048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3AE5FE31-989D-4108-86FD-CA6103DCF9C7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 smtClean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880E-AAB0-47DA-8B6C-6E50F2247D2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41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改寫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880E-AAB0-47DA-8B6C-6E50F2247D2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5953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Different from et, </a:t>
            </a:r>
            <a:r>
              <a:rPr lang="en-US" altLang="zh-TW" dirty="0" err="1" smtClean="0"/>
              <a:t>tbm</a:t>
            </a:r>
            <a:r>
              <a:rPr lang="en-US" altLang="zh-TW" dirty="0" smtClean="0"/>
              <a:t> word width is not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inde</a:t>
            </a:r>
            <a:r>
              <a:rPr lang="en-US" altLang="zh-TW" baseline="0" dirty="0" smtClean="0"/>
              <a:t> to the strides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880E-AAB0-47DA-8B6C-6E50F2247D20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492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0EDF-DCF5-4D26-B190-CB176C482D7D}" type="datetime1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214F2-BC32-4797-830A-7004345AE046}" type="datetime1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8063E-F885-445B-A327-0326A5847D2D}" type="datetime1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37CD-96B3-49E4-953B-783C3CD8DDC8}" type="datetime1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15D8-D995-4B41-A04B-87EDC420EE26}" type="datetime1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E7467-E625-412C-8395-532BEC4EEF09}" type="datetime1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404FA-AE2F-4761-B09F-8F8BA60E243D}" type="datetime1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78EDC-3911-426C-9D10-82E32F065272}" type="datetime1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6D68F-FB50-443F-A762-3270C4C6A760}" type="datetime1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DFD99-7D6F-456A-81FE-F376F2D4A3BE}" type="datetime1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47A3A-2600-43EA-B9BC-29418A561B30}" type="datetime1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C15361-69FF-47FC-A35A-12A13FAB25D7}" type="datetime1">
              <a:rPr lang="zh-TW" altLang="en-US" smtClean="0"/>
              <a:t>2012/10/3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54A956-6069-4B9B-AC99-4E5EC99CD908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0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7851648" cy="1265312"/>
          </a:xfrm>
          <a:extLst/>
        </p:spPr>
        <p:txBody>
          <a:bodyPr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  <a:latin typeface="+mn-lt"/>
              </a:rPr>
              <a:t>Data Structure Optimization </a:t>
            </a:r>
            <a:r>
              <a:rPr lang="en-US" altLang="zh-TW" sz="2800" dirty="0" smtClean="0">
                <a:solidFill>
                  <a:schemeClr val="tx1"/>
                </a:solidFill>
                <a:latin typeface="+mn-lt"/>
              </a:rPr>
              <a:t>for </a:t>
            </a:r>
            <a:r>
              <a:rPr lang="en-US" altLang="zh-TW" sz="2800" dirty="0">
                <a:solidFill>
                  <a:schemeClr val="tx1"/>
                </a:solidFill>
                <a:latin typeface="+mn-lt"/>
              </a:rPr>
              <a:t>Power-Efficient </a:t>
            </a:r>
            <a:r>
              <a:rPr lang="en-US" altLang="zh-TW" sz="2800" dirty="0" smtClean="0">
                <a:solidFill>
                  <a:schemeClr val="tx1"/>
                </a:solidFill>
                <a:latin typeface="+mn-lt"/>
              </a:rPr>
              <a:t>IP Lookup </a:t>
            </a:r>
            <a:r>
              <a:rPr lang="en-US" altLang="zh-TW" sz="2800" dirty="0">
                <a:solidFill>
                  <a:schemeClr val="tx1"/>
                </a:solidFill>
                <a:latin typeface="+mn-lt"/>
              </a:rPr>
              <a:t>Architectures</a:t>
            </a:r>
            <a:endParaRPr lang="en-US" altLang="zh-TW" sz="28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123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429000"/>
            <a:ext cx="7854950" cy="2736304"/>
          </a:xfrm>
        </p:spPr>
        <p:txBody>
          <a:bodyPr>
            <a:normAutofit/>
          </a:bodyPr>
          <a:lstStyle/>
          <a:p>
            <a:pPr marR="0" algn="l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smtClean="0">
                <a:solidFill>
                  <a:srgbClr val="000000"/>
                </a:solidFill>
              </a:rPr>
              <a:t>Author</a:t>
            </a:r>
            <a:r>
              <a:rPr lang="en-US" altLang="zh-TW" sz="1800" dirty="0" smtClean="0">
                <a:solidFill>
                  <a:srgbClr val="000000"/>
                </a:solidFill>
              </a:rPr>
              <a:t>:</a:t>
            </a:r>
          </a:p>
          <a:p>
            <a:pPr marR="0" algn="l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en-US" altLang="zh-TW" sz="1800" dirty="0"/>
              <a:t> </a:t>
            </a:r>
            <a:r>
              <a:rPr lang="en-US" altLang="zh-TW" sz="1800" dirty="0" smtClean="0"/>
              <a:t>     </a:t>
            </a:r>
            <a:r>
              <a:rPr lang="en-US" altLang="zh-TW" sz="1800" dirty="0" err="1"/>
              <a:t>Weirong</a:t>
            </a:r>
            <a:r>
              <a:rPr lang="en-US" altLang="zh-TW" sz="1800" dirty="0"/>
              <a:t> </a:t>
            </a:r>
            <a:r>
              <a:rPr lang="en-US" altLang="zh-TW" sz="1800" dirty="0" smtClean="0"/>
              <a:t>Jiang and Viktor </a:t>
            </a:r>
            <a:r>
              <a:rPr lang="en-US" altLang="zh-TW" sz="1800" dirty="0"/>
              <a:t>K. </a:t>
            </a:r>
            <a:r>
              <a:rPr lang="en-US" altLang="zh-TW" sz="1800" dirty="0" err="1"/>
              <a:t>Prasanna</a:t>
            </a:r>
            <a:endParaRPr lang="en-US" altLang="zh-TW" sz="1800" dirty="0" smtClean="0"/>
          </a:p>
          <a:p>
            <a:pPr marR="0" algn="l" eaLnBrk="1" hangingPunct="1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en-US" altLang="zh-TW" sz="1800" b="1" dirty="0" smtClean="0">
                <a:solidFill>
                  <a:srgbClr val="000000"/>
                </a:solidFill>
              </a:rPr>
              <a:t>Publisher:</a:t>
            </a:r>
          </a:p>
          <a:p>
            <a:pPr marR="0" algn="l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en-US" altLang="zh-TW" sz="1800" dirty="0" smtClean="0">
                <a:solidFill>
                  <a:srgbClr val="000000"/>
                </a:solidFill>
              </a:rPr>
              <a:t>      </a:t>
            </a:r>
            <a:r>
              <a:rPr lang="en-US" altLang="zh-TW" sz="1800" dirty="0"/>
              <a:t>IEEE TRANSACTIONS ON </a:t>
            </a:r>
            <a:r>
              <a:rPr lang="en-US" altLang="zh-TW" sz="1800" dirty="0" smtClean="0"/>
              <a:t>COMPUTERS, 2012</a:t>
            </a:r>
          </a:p>
          <a:p>
            <a:pPr marR="0" algn="l">
              <a:lnSpc>
                <a:spcPct val="90000"/>
              </a:lnSpc>
              <a:spcBef>
                <a:spcPct val="0"/>
              </a:spcBef>
              <a:buClrTx/>
              <a:buSzTx/>
            </a:pPr>
            <a:r>
              <a:rPr lang="en-US" altLang="zh-TW" sz="1800" b="1" dirty="0" smtClean="0">
                <a:solidFill>
                  <a:srgbClr val="000000"/>
                </a:solidFill>
              </a:rPr>
              <a:t>Presenter:</a:t>
            </a:r>
          </a:p>
          <a:p>
            <a:pPr marR="0" algn="l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smtClean="0">
                <a:solidFill>
                  <a:srgbClr val="000000"/>
                </a:solidFill>
              </a:rPr>
              <a:t>      </a:t>
            </a:r>
            <a:r>
              <a:rPr lang="en-US" altLang="zh-TW" sz="1800" dirty="0" smtClean="0"/>
              <a:t>Li-</a:t>
            </a:r>
            <a:r>
              <a:rPr lang="en-US" altLang="zh-TW" sz="1800" dirty="0" err="1" smtClean="0"/>
              <a:t>Hsien</a:t>
            </a:r>
            <a:r>
              <a:rPr lang="en-US" altLang="zh-TW" sz="1800" dirty="0" smtClean="0"/>
              <a:t>, Hsu</a:t>
            </a:r>
          </a:p>
          <a:p>
            <a:pPr marR="0" algn="l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b="1" dirty="0" smtClean="0">
                <a:solidFill>
                  <a:srgbClr val="000000"/>
                </a:solidFill>
              </a:rPr>
              <a:t>Data:</a:t>
            </a:r>
          </a:p>
          <a:p>
            <a:pPr marR="0" algn="l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 dirty="0" smtClean="0"/>
              <a:t>      10/03/2012</a:t>
            </a:r>
          </a:p>
          <a:p>
            <a:pPr marR="0" algn="l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dirty="0" smtClean="0"/>
          </a:p>
          <a:p>
            <a:pPr marR="0" algn="l"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dirty="0" smtClean="0"/>
          </a:p>
          <a:p>
            <a:pPr marR="0" algn="l" eaLnBrk="1" hangingPunct="1">
              <a:lnSpc>
                <a:spcPct val="90000"/>
              </a:lnSpc>
            </a:pPr>
            <a:endParaRPr lang="en-US" altLang="zh-TW" sz="28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08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+mn-lt"/>
              </a:rPr>
              <a:t>Problem of Power Minimization</a:t>
            </a:r>
            <a:endParaRPr lang="zh-TW" altLang="en-US" sz="2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We aim to minimize the power consumption </a:t>
            </a:r>
            <a:r>
              <a:rPr lang="en-US" altLang="zh-TW" sz="2000" dirty="0" smtClean="0"/>
              <a:t>of SRAM-based </a:t>
            </a:r>
            <a:r>
              <a:rPr lang="en-US" altLang="zh-TW" sz="2000" dirty="0"/>
              <a:t>IP lookup architectures by choosing </a:t>
            </a:r>
            <a:r>
              <a:rPr lang="en-US" altLang="zh-TW" sz="2000" dirty="0" smtClean="0"/>
              <a:t>the optimal </a:t>
            </a:r>
            <a:r>
              <a:rPr lang="en-US" altLang="zh-TW" sz="2000" dirty="0"/>
              <a:t>strides in building a fixed-stride multi-bit </a:t>
            </a:r>
            <a:r>
              <a:rPr lang="en-US" altLang="zh-TW" sz="2000" dirty="0" err="1"/>
              <a:t>trie</a:t>
            </a:r>
            <a:r>
              <a:rPr lang="en-US" altLang="zh-TW" sz="2000" dirty="0" smtClean="0"/>
              <a:t>.</a:t>
            </a:r>
          </a:p>
          <a:p>
            <a:endParaRPr lang="en-US" altLang="zh-TW" sz="20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73016"/>
            <a:ext cx="5392000" cy="1493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9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+mn-lt"/>
              </a:rPr>
              <a:t>Problem of Power </a:t>
            </a:r>
            <a:r>
              <a:rPr lang="en-US" altLang="zh-TW" sz="2800" b="1" dirty="0" smtClean="0">
                <a:latin typeface="+mn-lt"/>
              </a:rPr>
              <a:t>Minimization(NP)</a:t>
            </a:r>
            <a:endParaRPr lang="zh-TW" altLang="en-US" sz="28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TW" sz="2000" dirty="0"/>
          </a:p>
          <a:p>
            <a:endParaRPr lang="en-US" altLang="zh-TW" sz="2000" dirty="0" smtClean="0"/>
          </a:p>
          <a:p>
            <a:endParaRPr lang="en-US" altLang="zh-TW" sz="2000" dirty="0"/>
          </a:p>
          <a:p>
            <a:endParaRPr lang="en-US" altLang="zh-TW" sz="2000" dirty="0" smtClean="0"/>
          </a:p>
          <a:p>
            <a:endParaRPr lang="en-US" altLang="zh-TW" sz="2000" dirty="0"/>
          </a:p>
          <a:p>
            <a:endParaRPr lang="en-US" altLang="zh-TW" sz="2000" dirty="0" smtClean="0"/>
          </a:p>
          <a:p>
            <a:endParaRPr lang="en-US" altLang="zh-TW" sz="2000" dirty="0" smtClean="0"/>
          </a:p>
          <a:p>
            <a:endParaRPr lang="en-US" altLang="zh-TW" sz="2000" dirty="0"/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the </a:t>
            </a:r>
            <a:r>
              <a:rPr lang="en-US" altLang="zh-TW" sz="2000" dirty="0"/>
              <a:t>word width of the memory has to be </a:t>
            </a:r>
            <a:r>
              <a:rPr lang="en-US" altLang="zh-TW" sz="2000" dirty="0" smtClean="0"/>
              <a:t>identical and </a:t>
            </a:r>
            <a:r>
              <a:rPr lang="en-US" altLang="zh-TW" sz="2000" dirty="0"/>
              <a:t>should be determined by the largest word </a:t>
            </a:r>
            <a:r>
              <a:rPr lang="en-US" altLang="zh-TW" sz="2000" dirty="0" smtClean="0"/>
              <a:t>width across </a:t>
            </a:r>
            <a:r>
              <a:rPr lang="en-US" altLang="zh-TW" sz="2000" dirty="0"/>
              <a:t>all levels of the </a:t>
            </a:r>
            <a:r>
              <a:rPr lang="en-US" altLang="zh-TW" sz="2000" dirty="0" err="1"/>
              <a:t>trie</a:t>
            </a:r>
            <a:r>
              <a:rPr lang="en-US" altLang="zh-TW" sz="2000" dirty="0"/>
              <a:t>. In other words,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85" y="1937096"/>
            <a:ext cx="5481042" cy="329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093296"/>
            <a:ext cx="3780410" cy="5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3203848" y="4725144"/>
            <a:ext cx="3636394" cy="501968"/>
          </a:xfrm>
          <a:prstGeom prst="roundRect">
            <a:avLst/>
          </a:prstGeom>
          <a:solidFill>
            <a:srgbClr val="C00000">
              <a:alpha val="3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18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+mn-lt"/>
              </a:rPr>
              <a:t>Problem of Power </a:t>
            </a:r>
            <a:r>
              <a:rPr lang="en-US" altLang="zh-TW" sz="2800" b="1" dirty="0" smtClean="0">
                <a:latin typeface="+mn-lt"/>
              </a:rPr>
              <a:t>Minimization(SP)</a:t>
            </a:r>
            <a:endParaRPr lang="zh-TW" altLang="en-US" sz="28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586504" cy="398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2909730" y="5085184"/>
            <a:ext cx="4614597" cy="862008"/>
          </a:xfrm>
          <a:prstGeom prst="roundRect">
            <a:avLst/>
          </a:prstGeom>
          <a:solidFill>
            <a:srgbClr val="C00000">
              <a:alpha val="3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84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+mn-lt"/>
              </a:rPr>
              <a:t>Problem of Power </a:t>
            </a:r>
            <a:r>
              <a:rPr lang="en-US" altLang="zh-TW" sz="2800" b="1" dirty="0" smtClean="0">
                <a:latin typeface="+mn-lt"/>
              </a:rPr>
              <a:t>Minimization(MBP)</a:t>
            </a:r>
            <a:endParaRPr lang="zh-TW" altLang="en-US" sz="28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416" y="1791072"/>
            <a:ext cx="4555034" cy="442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351284"/>
            <a:ext cx="3117605" cy="46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3203848" y="5714833"/>
            <a:ext cx="3636394" cy="501968"/>
          </a:xfrm>
          <a:prstGeom prst="roundRect">
            <a:avLst/>
          </a:prstGeom>
          <a:solidFill>
            <a:srgbClr val="C00000">
              <a:alpha val="3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0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+mn-lt"/>
              </a:rPr>
              <a:t>Solution techniques</a:t>
            </a:r>
            <a:endParaRPr lang="zh-TW" altLang="en-US" sz="28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In this section, we solve </a:t>
            </a:r>
            <a:r>
              <a:rPr lang="en-US" altLang="zh-TW" sz="2000" dirty="0" smtClean="0"/>
              <a:t>the three </a:t>
            </a:r>
            <a:r>
              <a:rPr lang="en-US" altLang="zh-TW" sz="2000" dirty="0"/>
              <a:t>problems for two variants of multi-bit tries: </a:t>
            </a:r>
            <a:r>
              <a:rPr lang="en-US" altLang="zh-TW" sz="2000" dirty="0" smtClean="0"/>
              <a:t>the expanded </a:t>
            </a:r>
            <a:r>
              <a:rPr lang="en-US" altLang="zh-TW" sz="2000" dirty="0" err="1"/>
              <a:t>trie</a:t>
            </a:r>
            <a:r>
              <a:rPr lang="en-US" altLang="zh-TW" sz="2000" dirty="0"/>
              <a:t> and the tree bitmap (TBM) </a:t>
            </a:r>
            <a:r>
              <a:rPr lang="en-US" altLang="zh-TW" sz="2000" dirty="0" err="1"/>
              <a:t>trie</a:t>
            </a:r>
            <a:r>
              <a:rPr lang="en-US" altLang="zh-TW" sz="2000" dirty="0" smtClean="0"/>
              <a:t>.</a:t>
            </a:r>
          </a:p>
          <a:p>
            <a:endParaRPr lang="en-US" altLang="zh-TW" sz="2000" dirty="0" smtClean="0"/>
          </a:p>
          <a:p>
            <a:r>
              <a:rPr lang="en-US" altLang="zh-TW" sz="2000" i="1" dirty="0"/>
              <a:t>Lemma 1: </a:t>
            </a:r>
            <a:endParaRPr lang="en-US" altLang="zh-TW" sz="2000" i="1" dirty="0" smtClean="0"/>
          </a:p>
          <a:p>
            <a:pPr marL="0" indent="0">
              <a:buNone/>
            </a:pPr>
            <a:r>
              <a:rPr lang="en-US" altLang="zh-TW" sz="2000" dirty="0" smtClean="0"/>
              <a:t>When </a:t>
            </a:r>
            <a:r>
              <a:rPr lang="en-US" altLang="zh-TW" sz="2000" dirty="0"/>
              <a:t>the word width (</a:t>
            </a:r>
            <a:r>
              <a:rPr lang="en-US" altLang="zh-TW" sz="2000" i="1" dirty="0" err="1"/>
              <a:t>Ww</a:t>
            </a:r>
            <a:r>
              <a:rPr lang="en-US" altLang="zh-TW" sz="2000" dirty="0"/>
              <a:t>) is </a:t>
            </a:r>
            <a:r>
              <a:rPr lang="en-US" altLang="zh-TW" sz="2000" dirty="0" smtClean="0"/>
              <a:t>constant, the </a:t>
            </a:r>
            <a:r>
              <a:rPr lang="en-US" altLang="zh-TW" sz="2000" dirty="0"/>
              <a:t>power dissipation of a single SRAM is </a:t>
            </a:r>
            <a:r>
              <a:rPr lang="en-US" altLang="zh-TW" sz="2000" dirty="0" smtClean="0"/>
              <a:t>minimized if </a:t>
            </a:r>
            <a:r>
              <a:rPr lang="en-US" altLang="zh-TW" sz="2000" dirty="0"/>
              <a:t>and only if its memory size (</a:t>
            </a:r>
            <a:r>
              <a:rPr lang="en-US" altLang="zh-TW" sz="2000" i="1" dirty="0"/>
              <a:t>M</a:t>
            </a:r>
            <a:r>
              <a:rPr lang="en-US" altLang="zh-TW" sz="2000" dirty="0"/>
              <a:t>) is minimized.</a:t>
            </a:r>
            <a:endParaRPr lang="en-US" altLang="zh-TW" sz="2000" dirty="0" smtClean="0"/>
          </a:p>
          <a:p>
            <a:endParaRPr lang="en-US" altLang="zh-TW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516" y="3367226"/>
            <a:ext cx="722536" cy="33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61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+mn-lt"/>
              </a:rPr>
              <a:t>Power Minimization for Expanded </a:t>
            </a:r>
            <a:r>
              <a:rPr lang="en-US" altLang="zh-TW" sz="2800" b="1" dirty="0" err="1" smtClean="0">
                <a:latin typeface="+mn-lt"/>
              </a:rPr>
              <a:t>Trie</a:t>
            </a:r>
            <a:r>
              <a:rPr lang="en-US" altLang="zh-TW" sz="2800" b="1" dirty="0" smtClean="0">
                <a:latin typeface="+mn-lt"/>
              </a:rPr>
              <a:t>(1/4)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In an expanded </a:t>
            </a:r>
            <a:r>
              <a:rPr lang="en-US" altLang="zh-TW" sz="2000" dirty="0" err="1" smtClean="0"/>
              <a:t>trie</a:t>
            </a:r>
            <a:r>
              <a:rPr lang="en-US" altLang="zh-TW" sz="2000" dirty="0" smtClean="0"/>
              <a:t>, </a:t>
            </a:r>
            <a:r>
              <a:rPr lang="en-US" altLang="zh-TW" sz="2000" dirty="0"/>
              <a:t>strides </a:t>
            </a:r>
            <a:r>
              <a:rPr lang="en-US" altLang="zh-TW" sz="2000" dirty="0" smtClean="0"/>
              <a:t>only affects </a:t>
            </a:r>
            <a:r>
              <a:rPr lang="en-US" altLang="zh-TW" sz="2000" i="1" dirty="0" err="1"/>
              <a:t>Nw</a:t>
            </a:r>
            <a:r>
              <a:rPr lang="en-US" altLang="zh-TW" sz="2000" dirty="0"/>
              <a:t>, while </a:t>
            </a:r>
            <a:r>
              <a:rPr lang="en-US" altLang="zh-TW" sz="2000" i="1" dirty="0" err="1"/>
              <a:t>Ww</a:t>
            </a:r>
            <a:r>
              <a:rPr lang="en-US" altLang="zh-TW" sz="2000" i="1" dirty="0"/>
              <a:t> </a:t>
            </a:r>
            <a:r>
              <a:rPr lang="en-US" altLang="zh-TW" sz="2000" dirty="0"/>
              <a:t>is independent with the strides.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900363"/>
            <a:ext cx="71818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39337"/>
            <a:ext cx="5238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33" y="1964205"/>
            <a:ext cx="46672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916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+mn-lt"/>
              </a:rPr>
              <a:t>Power Minimization for Expanded </a:t>
            </a:r>
            <a:r>
              <a:rPr lang="en-US" altLang="zh-TW" sz="2800" b="1" dirty="0" err="1" smtClean="0">
                <a:latin typeface="+mn-lt"/>
              </a:rPr>
              <a:t>Trie</a:t>
            </a:r>
            <a:r>
              <a:rPr lang="en-US" altLang="zh-TW" sz="2800" b="1" dirty="0" smtClean="0">
                <a:latin typeface="+mn-lt"/>
              </a:rPr>
              <a:t>(2/4)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b="1" dirty="0"/>
              <a:t>Solving the Problem for NP Architecture</a:t>
            </a:r>
            <a:endParaRPr lang="en-US" altLang="zh-TW" sz="2000" b="1" dirty="0" smtClean="0"/>
          </a:p>
          <a:p>
            <a:pPr lvl="1"/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lvl="1"/>
            <a:r>
              <a:rPr lang="en-US" altLang="zh-TW" sz="1800" dirty="0" smtClean="0"/>
              <a:t>which </a:t>
            </a:r>
            <a:r>
              <a:rPr lang="en-US" altLang="zh-TW" sz="1800" dirty="0"/>
              <a:t>is to find the optimal strides for building </a:t>
            </a:r>
            <a:r>
              <a:rPr lang="en-US" altLang="zh-TW" sz="1800" dirty="0" smtClean="0"/>
              <a:t>a minimum-memory </a:t>
            </a:r>
            <a:r>
              <a:rPr lang="en-US" altLang="zh-TW" sz="1800" i="1" dirty="0"/>
              <a:t>K</a:t>
            </a:r>
            <a:r>
              <a:rPr lang="en-US" altLang="zh-TW" sz="1800" dirty="0"/>
              <a:t>-level expanded </a:t>
            </a:r>
            <a:r>
              <a:rPr lang="en-US" altLang="zh-TW" sz="1800" dirty="0" err="1"/>
              <a:t>trie</a:t>
            </a:r>
            <a:r>
              <a:rPr lang="en-US" altLang="zh-TW" sz="1800" dirty="0"/>
              <a:t>.</a:t>
            </a:r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49257"/>
            <a:ext cx="6107063" cy="1144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90339"/>
            <a:ext cx="5904756" cy="127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132" y="5864548"/>
            <a:ext cx="5085660" cy="29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63271"/>
            <a:ext cx="2417268" cy="35576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652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+mn-lt"/>
              </a:rPr>
              <a:t>Power Minimization for Expanded </a:t>
            </a:r>
            <a:r>
              <a:rPr lang="en-US" altLang="zh-TW" sz="2800" b="1" dirty="0" err="1" smtClean="0">
                <a:latin typeface="+mn-lt"/>
              </a:rPr>
              <a:t>Trie</a:t>
            </a:r>
            <a:r>
              <a:rPr lang="en-US" altLang="zh-TW" sz="2800" b="1" dirty="0" smtClean="0">
                <a:latin typeface="+mn-lt"/>
              </a:rPr>
              <a:t>(3/4)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b="1" dirty="0"/>
              <a:t>Solving the Problem for S</a:t>
            </a:r>
            <a:r>
              <a:rPr lang="en-US" altLang="zh-TW" sz="2000" b="1" dirty="0" smtClean="0"/>
              <a:t>P </a:t>
            </a:r>
            <a:r>
              <a:rPr lang="en-US" altLang="zh-TW" sz="2000" b="1" dirty="0"/>
              <a:t>Architecture</a:t>
            </a:r>
            <a:endParaRPr lang="en-US" altLang="zh-TW" sz="2000" b="1" dirty="0" smtClean="0"/>
          </a:p>
          <a:p>
            <a:pPr lvl="1"/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17</a:t>
            </a:fld>
            <a:endParaRPr lang="zh-TW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20888"/>
            <a:ext cx="5217964" cy="126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864266"/>
            <a:ext cx="3045718" cy="46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93196"/>
            <a:ext cx="2673045" cy="46766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133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+mn-lt"/>
              </a:rPr>
              <a:t>Power Minimization for Expanded </a:t>
            </a:r>
            <a:r>
              <a:rPr lang="en-US" altLang="zh-TW" sz="2800" b="1" dirty="0" err="1" smtClean="0">
                <a:latin typeface="+mn-lt"/>
              </a:rPr>
              <a:t>Trie</a:t>
            </a:r>
            <a:r>
              <a:rPr lang="en-US" altLang="zh-TW" sz="2800" b="1" dirty="0" smtClean="0">
                <a:latin typeface="+mn-lt"/>
              </a:rPr>
              <a:t>(4/4)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000" b="1" dirty="0"/>
              <a:t>Solving the Problem for </a:t>
            </a:r>
            <a:r>
              <a:rPr lang="en-US" altLang="zh-TW" sz="2000" b="1" dirty="0" smtClean="0"/>
              <a:t>MBP </a:t>
            </a:r>
            <a:r>
              <a:rPr lang="en-US" altLang="zh-TW" sz="2000" b="1" dirty="0"/>
              <a:t>Architecture</a:t>
            </a:r>
            <a:endParaRPr lang="en-US" altLang="zh-TW" sz="2000" b="1" dirty="0" smtClean="0"/>
          </a:p>
          <a:p>
            <a:pPr lvl="1"/>
            <a:r>
              <a:rPr lang="en-US" altLang="zh-TW" sz="1800" dirty="0"/>
              <a:t>As </a:t>
            </a:r>
            <a:r>
              <a:rPr lang="en-US" altLang="zh-TW" sz="1800" i="1" dirty="0" err="1"/>
              <a:t>Ww</a:t>
            </a:r>
            <a:r>
              <a:rPr lang="en-US" altLang="zh-TW" sz="1800" i="1" dirty="0"/>
              <a:t> </a:t>
            </a:r>
            <a:r>
              <a:rPr lang="en-US" altLang="zh-TW" sz="1800" dirty="0"/>
              <a:t>is constant in an expanded </a:t>
            </a:r>
            <a:r>
              <a:rPr lang="en-US" altLang="zh-TW" sz="1800" dirty="0" err="1"/>
              <a:t>trie</a:t>
            </a:r>
            <a:r>
              <a:rPr lang="en-US" altLang="zh-TW" sz="1800" dirty="0"/>
              <a:t>, the </a:t>
            </a:r>
            <a:r>
              <a:rPr lang="en-US" altLang="zh-TW" sz="1800" dirty="0" smtClean="0"/>
              <a:t>problem (11</a:t>
            </a:r>
            <a:r>
              <a:rPr lang="en-US" altLang="zh-TW" sz="1800" dirty="0"/>
              <a:t>) can be reduced to (17)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en-US" altLang="zh-TW" sz="1800" dirty="0" smtClean="0"/>
          </a:p>
          <a:p>
            <a:pPr lvl="1"/>
            <a:r>
              <a:rPr lang="en-US" altLang="zh-TW" sz="1800" dirty="0" smtClean="0"/>
              <a:t>Thus </a:t>
            </a:r>
            <a:r>
              <a:rPr lang="en-US" altLang="zh-TW" sz="1800" dirty="0"/>
              <a:t>the solution for MBP architecture is same as </a:t>
            </a:r>
            <a:r>
              <a:rPr lang="en-US" altLang="zh-TW" sz="1800" dirty="0" smtClean="0"/>
              <a:t>that for </a:t>
            </a:r>
            <a:r>
              <a:rPr lang="en-US" altLang="zh-TW" sz="1800" dirty="0"/>
              <a:t>NP architecture.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4857006" cy="72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79"/>
            <a:ext cx="414610" cy="26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2593231" cy="45054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8429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+mn-lt"/>
              </a:rPr>
              <a:t>Power Minimization for </a:t>
            </a:r>
            <a:r>
              <a:rPr lang="en-US" altLang="zh-TW" sz="2800" b="1" dirty="0" smtClean="0">
                <a:latin typeface="+mn-lt"/>
              </a:rPr>
              <a:t>TBM </a:t>
            </a:r>
            <a:r>
              <a:rPr lang="en-US" altLang="zh-TW" sz="2800" b="1" dirty="0" err="1" smtClean="0">
                <a:latin typeface="+mn-lt"/>
              </a:rPr>
              <a:t>Trie</a:t>
            </a:r>
            <a:r>
              <a:rPr lang="en-US" altLang="zh-TW" sz="2800" b="1" dirty="0" smtClean="0">
                <a:latin typeface="+mn-lt"/>
              </a:rPr>
              <a:t>(1/5)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There are two kinds </a:t>
            </a:r>
            <a:r>
              <a:rPr lang="en-US" altLang="zh-TW" sz="2000" dirty="0" smtClean="0"/>
              <a:t>of nodes </a:t>
            </a:r>
            <a:r>
              <a:rPr lang="en-US" altLang="zh-TW" sz="2000" dirty="0"/>
              <a:t>in a TBM </a:t>
            </a:r>
            <a:r>
              <a:rPr lang="en-US" altLang="zh-TW" sz="2000" dirty="0" err="1"/>
              <a:t>trie</a:t>
            </a:r>
            <a:r>
              <a:rPr lang="en-US" altLang="zh-TW" sz="2000" dirty="0"/>
              <a:t>: internal nodes and end </a:t>
            </a:r>
            <a:r>
              <a:rPr lang="en-US" altLang="zh-TW" sz="2000" dirty="0" smtClean="0"/>
              <a:t>nodes. Both </a:t>
            </a:r>
            <a:r>
              <a:rPr lang="en-US" altLang="zh-TW" sz="2000" dirty="0"/>
              <a:t>kinds of nodes have the same word width </a:t>
            </a:r>
            <a:r>
              <a:rPr lang="en-US" altLang="zh-TW" sz="2000" dirty="0" smtClean="0"/>
              <a:t>which can </a:t>
            </a:r>
            <a:r>
              <a:rPr lang="en-US" altLang="zh-TW" sz="2000" dirty="0"/>
              <a:t>be represented as a </a:t>
            </a:r>
            <a:r>
              <a:rPr lang="en-US" altLang="zh-TW" sz="2000" dirty="0" smtClean="0"/>
              <a:t>function </a:t>
            </a:r>
            <a:r>
              <a:rPr lang="en-US" altLang="zh-TW" sz="2000" dirty="0"/>
              <a:t>of </a:t>
            </a:r>
            <a:r>
              <a:rPr lang="en-US" altLang="zh-TW" sz="2000" i="1" dirty="0"/>
              <a:t>s</a:t>
            </a:r>
            <a:r>
              <a:rPr lang="en-US" altLang="zh-TW" sz="2000" dirty="0" smtClean="0"/>
              <a:t>:</a:t>
            </a:r>
          </a:p>
          <a:p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14802"/>
            <a:ext cx="5933483" cy="91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36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+mn-lt"/>
              </a:rPr>
              <a:t>Introduction(1/4)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the </a:t>
            </a:r>
            <a:r>
              <a:rPr lang="en-US" altLang="zh-TW" sz="2000" dirty="0"/>
              <a:t>main focus of </a:t>
            </a:r>
            <a:r>
              <a:rPr lang="en-US" altLang="zh-TW" sz="2000" dirty="0" smtClean="0"/>
              <a:t>this paper </a:t>
            </a:r>
            <a:r>
              <a:rPr lang="en-US" altLang="zh-TW" sz="2000" dirty="0"/>
              <a:t>is on designing power-efficient SRAM-based </a:t>
            </a:r>
            <a:r>
              <a:rPr lang="en-US" altLang="zh-TW" sz="2000" dirty="0" smtClean="0"/>
              <a:t>IP lookup </a:t>
            </a:r>
            <a:r>
              <a:rPr lang="en-US" altLang="zh-TW" sz="2000" dirty="0"/>
              <a:t>engines</a:t>
            </a:r>
            <a:r>
              <a:rPr lang="en-US" altLang="zh-TW" sz="2000" dirty="0" smtClean="0"/>
              <a:t>.</a:t>
            </a:r>
          </a:p>
          <a:p>
            <a:endParaRPr lang="en-US" altLang="zh-TW" sz="2000" dirty="0"/>
          </a:p>
          <a:p>
            <a:r>
              <a:rPr lang="en-US" altLang="zh-TW" sz="2000" dirty="0"/>
              <a:t>The main contributions of this paper include </a:t>
            </a:r>
            <a:r>
              <a:rPr lang="en-US" altLang="zh-TW" sz="2000" dirty="0" smtClean="0"/>
              <a:t>a thorough </a:t>
            </a:r>
            <a:r>
              <a:rPr lang="en-US" altLang="zh-TW" sz="2000" dirty="0"/>
              <a:t>study on the impact of the data </a:t>
            </a:r>
            <a:r>
              <a:rPr lang="en-US" altLang="zh-TW" sz="2000" dirty="0" smtClean="0"/>
              <a:t>structure tuning </a:t>
            </a:r>
            <a:r>
              <a:rPr lang="en-US" altLang="zh-TW" sz="2000" dirty="0"/>
              <a:t>of a multi-bit </a:t>
            </a:r>
            <a:r>
              <a:rPr lang="en-US" altLang="zh-TW" sz="2000" dirty="0" err="1"/>
              <a:t>trie</a:t>
            </a:r>
            <a:r>
              <a:rPr lang="en-US" altLang="zh-TW" sz="2000" dirty="0"/>
              <a:t> on the power </a:t>
            </a:r>
            <a:r>
              <a:rPr lang="en-US" altLang="zh-TW" sz="2000" dirty="0" smtClean="0"/>
              <a:t>consumption of </a:t>
            </a:r>
            <a:r>
              <a:rPr lang="en-US" altLang="zh-TW" sz="2000" dirty="0"/>
              <a:t>SRAM-based IP lookup architectures.</a:t>
            </a: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807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+mn-lt"/>
              </a:rPr>
              <a:t>Power Minimization for </a:t>
            </a:r>
            <a:r>
              <a:rPr lang="en-US" altLang="zh-TW" sz="2800" b="1" dirty="0" smtClean="0">
                <a:latin typeface="+mn-lt"/>
              </a:rPr>
              <a:t>TBM </a:t>
            </a:r>
            <a:r>
              <a:rPr lang="en-US" altLang="zh-TW" sz="2800" b="1" dirty="0" err="1" smtClean="0">
                <a:latin typeface="+mn-lt"/>
              </a:rPr>
              <a:t>Trie</a:t>
            </a:r>
            <a:r>
              <a:rPr lang="en-US" altLang="zh-TW" sz="2800" b="1" dirty="0" smtClean="0">
                <a:latin typeface="+mn-lt"/>
              </a:rPr>
              <a:t>(2/5)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b="1" dirty="0"/>
              <a:t>Solving the Problem for </a:t>
            </a:r>
            <a:r>
              <a:rPr lang="en-US" altLang="zh-TW" sz="2000" b="1" dirty="0" smtClean="0"/>
              <a:t>NP Architecture</a:t>
            </a:r>
          </a:p>
          <a:p>
            <a:pPr lvl="1"/>
            <a:r>
              <a:rPr lang="en-US" altLang="zh-TW" sz="1800" dirty="0"/>
              <a:t>T</a:t>
            </a:r>
            <a:r>
              <a:rPr lang="en-US" altLang="zh-TW" sz="1800" dirty="0" smtClean="0"/>
              <a:t>he </a:t>
            </a:r>
            <a:r>
              <a:rPr lang="en-US" altLang="zh-TW" sz="1800" dirty="0"/>
              <a:t>word width is determined by the largest stride</a:t>
            </a:r>
            <a:r>
              <a:rPr lang="en-US" altLang="zh-TW" sz="1800" dirty="0" smtClean="0"/>
              <a:t>.</a:t>
            </a:r>
          </a:p>
          <a:p>
            <a:pPr lvl="1"/>
            <a:endParaRPr lang="en-US" altLang="zh-TW" sz="1800" dirty="0"/>
          </a:p>
          <a:p>
            <a:pPr lvl="1"/>
            <a:endParaRPr lang="en-US" altLang="zh-TW" sz="1800" dirty="0" smtClean="0"/>
          </a:p>
          <a:p>
            <a:pPr lvl="1"/>
            <a:endParaRPr lang="en-US" altLang="zh-TW" sz="1800" dirty="0"/>
          </a:p>
          <a:p>
            <a:r>
              <a:rPr lang="en-US" altLang="zh-TW" sz="1800" dirty="0"/>
              <a:t>the </a:t>
            </a:r>
            <a:r>
              <a:rPr lang="en-US" altLang="zh-TW" sz="1800" b="1" dirty="0"/>
              <a:t>largest stride is unknown </a:t>
            </a:r>
            <a:r>
              <a:rPr lang="en-US" altLang="zh-TW" sz="1800" dirty="0"/>
              <a:t>during </a:t>
            </a:r>
            <a:r>
              <a:rPr lang="en-US" altLang="zh-TW" sz="1800" dirty="0" smtClean="0"/>
              <a:t>the course </a:t>
            </a:r>
            <a:r>
              <a:rPr lang="en-US" altLang="zh-TW" sz="1800" dirty="0"/>
              <a:t>of building the </a:t>
            </a:r>
            <a:r>
              <a:rPr lang="en-US" altLang="zh-TW" sz="1800" dirty="0" err="1"/>
              <a:t>trie</a:t>
            </a:r>
            <a:r>
              <a:rPr lang="en-US" altLang="zh-TW" sz="1800" dirty="0"/>
              <a:t>, it is difficult to </a:t>
            </a:r>
            <a:r>
              <a:rPr lang="en-US" altLang="zh-TW" sz="1800" dirty="0" smtClean="0"/>
              <a:t>evaluate the </a:t>
            </a:r>
            <a:r>
              <a:rPr lang="en-US" altLang="zh-TW" sz="1800" dirty="0"/>
              <a:t>expansion cost if we use the similar </a:t>
            </a:r>
            <a:r>
              <a:rPr lang="en-US" altLang="zh-TW" sz="1800" dirty="0" smtClean="0"/>
              <a:t>dynamic programming recurrence </a:t>
            </a:r>
            <a:r>
              <a:rPr lang="en-US" altLang="zh-TW" sz="1800" dirty="0"/>
              <a:t>as in previous sections</a:t>
            </a:r>
            <a:r>
              <a:rPr lang="en-US" altLang="zh-TW" sz="1800" dirty="0" smtClean="0"/>
              <a:t>.</a:t>
            </a:r>
            <a:r>
              <a:rPr lang="en-US" altLang="zh-TW" sz="1800" dirty="0"/>
              <a:t> To </a:t>
            </a:r>
            <a:r>
              <a:rPr lang="en-US" altLang="zh-TW" sz="1800" dirty="0" smtClean="0"/>
              <a:t>solve the </a:t>
            </a:r>
            <a:r>
              <a:rPr lang="en-US" altLang="zh-TW" sz="1800" dirty="0"/>
              <a:t>problem, we add a </a:t>
            </a:r>
            <a:r>
              <a:rPr lang="en-US" altLang="zh-TW" sz="1800" i="1" dirty="0"/>
              <a:t>stride bound </a:t>
            </a:r>
            <a:r>
              <a:rPr lang="en-US" altLang="zh-TW" sz="1800" dirty="0"/>
              <a:t>(</a:t>
            </a:r>
            <a:r>
              <a:rPr lang="en-US" altLang="zh-TW" sz="1800" i="1" dirty="0"/>
              <a:t>B</a:t>
            </a:r>
            <a:r>
              <a:rPr lang="en-US" altLang="zh-TW" sz="1800" dirty="0"/>
              <a:t>) </a:t>
            </a:r>
            <a:r>
              <a:rPr lang="en-US" altLang="zh-TW" sz="1800" dirty="0" smtClean="0"/>
              <a:t>.</a:t>
            </a:r>
          </a:p>
          <a:p>
            <a:pPr lvl="1"/>
            <a:endParaRPr lang="en-US" altLang="zh-TW" sz="1800" b="1" dirty="0"/>
          </a:p>
          <a:p>
            <a:pPr lvl="1"/>
            <a:r>
              <a:rPr lang="en-US" altLang="zh-TW" sz="1800" dirty="0"/>
              <a:t>problem (5) </a:t>
            </a:r>
            <a:r>
              <a:rPr lang="en-US" altLang="zh-TW" sz="1800" dirty="0" smtClean="0"/>
              <a:t>can be transformed to</a:t>
            </a:r>
          </a:p>
          <a:p>
            <a:pPr lvl="1"/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4752528" cy="91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56579"/>
            <a:ext cx="2417268" cy="35576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06" y="5157192"/>
            <a:ext cx="4855493" cy="1358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850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+mn-lt"/>
              </a:rPr>
              <a:t>Power Minimization for </a:t>
            </a:r>
            <a:r>
              <a:rPr lang="en-US" altLang="zh-TW" sz="2800" b="1" dirty="0" smtClean="0">
                <a:latin typeface="+mn-lt"/>
              </a:rPr>
              <a:t>TBM </a:t>
            </a:r>
            <a:r>
              <a:rPr lang="en-US" altLang="zh-TW" sz="2800" b="1" dirty="0" err="1" smtClean="0">
                <a:latin typeface="+mn-lt"/>
              </a:rPr>
              <a:t>Trie</a:t>
            </a:r>
            <a:r>
              <a:rPr lang="en-US" altLang="zh-TW" sz="2800" b="1" dirty="0" smtClean="0">
                <a:latin typeface="+mn-lt"/>
              </a:rPr>
              <a:t>(3/5)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b="1" dirty="0"/>
              <a:t>Solving the Problem for </a:t>
            </a:r>
            <a:r>
              <a:rPr lang="en-US" altLang="zh-TW" sz="2000" b="1" dirty="0" smtClean="0"/>
              <a:t>NP Architecture</a:t>
            </a:r>
          </a:p>
          <a:p>
            <a:pPr lvl="1"/>
            <a:r>
              <a:rPr lang="en-US" altLang="zh-TW" sz="1800" dirty="0"/>
              <a:t>Given a </a:t>
            </a:r>
            <a:r>
              <a:rPr lang="en-US" altLang="zh-TW" sz="1800" i="1" dirty="0"/>
              <a:t>B</a:t>
            </a:r>
            <a:r>
              <a:rPr lang="en-US" altLang="zh-TW" sz="1800" dirty="0"/>
              <a:t>, </a:t>
            </a:r>
            <a:r>
              <a:rPr lang="en-US" altLang="zh-TW" sz="1800" i="1" dirty="0" err="1"/>
              <a:t>Ww</a:t>
            </a:r>
            <a:r>
              <a:rPr lang="en-US" altLang="zh-TW" sz="1800" i="1" dirty="0"/>
              <a:t> </a:t>
            </a:r>
            <a:r>
              <a:rPr lang="en-US" altLang="zh-TW" sz="1800" dirty="0"/>
              <a:t>is fixed to </a:t>
            </a:r>
            <a:r>
              <a:rPr lang="en-US" altLang="zh-TW" sz="1800" dirty="0" smtClean="0"/>
              <a:t>be 2</a:t>
            </a:r>
            <a:r>
              <a:rPr lang="en-US" altLang="zh-TW" sz="1800" i="1" dirty="0" smtClean="0"/>
              <a:t>B</a:t>
            </a:r>
            <a:r>
              <a:rPr lang="en-US" altLang="zh-TW" sz="1800" dirty="0" smtClean="0"/>
              <a:t>+1 </a:t>
            </a:r>
            <a:r>
              <a:rPr lang="en-US" altLang="zh-TW" sz="1800" dirty="0"/>
              <a:t>+ </a:t>
            </a:r>
            <a:r>
              <a:rPr lang="en-US" altLang="zh-TW" sz="1800" i="1" dirty="0" smtClean="0"/>
              <a:t>c </a:t>
            </a:r>
            <a:r>
              <a:rPr lang="en-US" altLang="zh-TW" sz="1800" dirty="0" smtClean="0"/>
              <a:t>. </a:t>
            </a:r>
            <a:r>
              <a:rPr lang="en-US" altLang="zh-TW" sz="1800" dirty="0"/>
              <a:t>Thus similar to the case for the </a:t>
            </a:r>
            <a:r>
              <a:rPr lang="en-US" altLang="zh-TW" sz="1800" dirty="0" smtClean="0"/>
              <a:t>expanded </a:t>
            </a:r>
            <a:r>
              <a:rPr lang="en-US" altLang="zh-TW" sz="1800" dirty="0" err="1" smtClean="0"/>
              <a:t>trie</a:t>
            </a:r>
            <a:r>
              <a:rPr lang="en-US" altLang="zh-TW" sz="1800" dirty="0" smtClean="0"/>
              <a:t> , </a:t>
            </a:r>
            <a:r>
              <a:rPr lang="en-US" altLang="zh-TW" sz="1800" dirty="0"/>
              <a:t>we can reduce the problem (</a:t>
            </a:r>
            <a:r>
              <a:rPr lang="en-US" altLang="zh-TW" sz="1800" dirty="0" smtClean="0"/>
              <a:t>21) to </a:t>
            </a:r>
            <a:r>
              <a:rPr lang="en-US" altLang="zh-TW" sz="1800" dirty="0"/>
              <a:t>be the problem of </a:t>
            </a:r>
            <a:r>
              <a:rPr lang="en-US" altLang="zh-TW" sz="1800" dirty="0" err="1"/>
              <a:t>min</a:t>
            </a:r>
            <a:r>
              <a:rPr lang="en-US" altLang="zh-TW" sz="1800" i="1" dirty="0" err="1"/>
              <a:t>SK,B</a:t>
            </a:r>
            <a:r>
              <a:rPr lang="en-US" altLang="zh-TW" sz="1800" i="1" dirty="0"/>
              <a:t> M</a:t>
            </a:r>
            <a:r>
              <a:rPr lang="en-US" altLang="zh-TW" sz="1800" dirty="0"/>
              <a:t>(</a:t>
            </a:r>
            <a:r>
              <a:rPr lang="en-US" altLang="zh-TW" sz="1800" i="1" dirty="0"/>
              <a:t>SK,B</a:t>
            </a:r>
            <a:r>
              <a:rPr lang="en-US" altLang="zh-TW" sz="1800" dirty="0" smtClean="0"/>
              <a:t>) .</a:t>
            </a:r>
            <a:endParaRPr lang="en-US" altLang="zh-TW" sz="1800" dirty="0"/>
          </a:p>
          <a:p>
            <a:pPr lvl="1"/>
            <a:endParaRPr lang="en-US" altLang="zh-TW" sz="2000" dirty="0" smtClean="0"/>
          </a:p>
          <a:p>
            <a:pPr lvl="1"/>
            <a:endParaRPr lang="en-US" altLang="zh-TW" sz="1800" dirty="0"/>
          </a:p>
          <a:p>
            <a:pPr marL="393192" lvl="1" indent="0">
              <a:buNone/>
            </a:pPr>
            <a:endParaRPr lang="en-US" altLang="zh-TW" sz="1800" b="1" dirty="0"/>
          </a:p>
          <a:p>
            <a:pPr lvl="1"/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20" y="2336119"/>
            <a:ext cx="414610" cy="263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033" y="2368899"/>
            <a:ext cx="829179" cy="19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54" y="2896349"/>
            <a:ext cx="1737126" cy="294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684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+mn-lt"/>
              </a:rPr>
              <a:t>Power Minimization for </a:t>
            </a:r>
            <a:r>
              <a:rPr lang="en-US" altLang="zh-TW" sz="2800" b="1" dirty="0" smtClean="0">
                <a:latin typeface="+mn-lt"/>
              </a:rPr>
              <a:t>TBM </a:t>
            </a:r>
            <a:r>
              <a:rPr lang="en-US" altLang="zh-TW" sz="2800" b="1" dirty="0" err="1" smtClean="0">
                <a:latin typeface="+mn-lt"/>
              </a:rPr>
              <a:t>Trie</a:t>
            </a:r>
            <a:r>
              <a:rPr lang="en-US" altLang="zh-TW" sz="2800" b="1" dirty="0" smtClean="0">
                <a:latin typeface="+mn-lt"/>
              </a:rPr>
              <a:t>(4/5)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b="1" dirty="0"/>
              <a:t>Solving the Problem for S</a:t>
            </a:r>
            <a:r>
              <a:rPr lang="en-US" altLang="zh-TW" sz="2000" b="1" dirty="0" smtClean="0"/>
              <a:t>P Architecture</a:t>
            </a:r>
          </a:p>
          <a:p>
            <a:pPr lvl="1"/>
            <a:r>
              <a:rPr lang="en-US" altLang="zh-TW" sz="1800" dirty="0"/>
              <a:t>the words </a:t>
            </a:r>
            <a:r>
              <a:rPr lang="en-US" altLang="zh-TW" sz="1800" dirty="0" smtClean="0"/>
              <a:t>stored in </a:t>
            </a:r>
            <a:r>
              <a:rPr lang="en-US" altLang="zh-TW" sz="1800" dirty="0"/>
              <a:t>a same stage have the same word width. On </a:t>
            </a:r>
            <a:r>
              <a:rPr lang="en-US" altLang="zh-TW" sz="1800" dirty="0" smtClean="0"/>
              <a:t>the other </a:t>
            </a:r>
            <a:r>
              <a:rPr lang="en-US" altLang="zh-TW" sz="1800" dirty="0"/>
              <a:t>hand, different stages can use different </a:t>
            </a:r>
            <a:r>
              <a:rPr lang="en-US" altLang="zh-TW" sz="1800" dirty="0" smtClean="0"/>
              <a:t>strides. Thus </a:t>
            </a:r>
            <a:r>
              <a:rPr lang="en-US" altLang="zh-TW" sz="1800" dirty="0"/>
              <a:t>there is no need for the stride bound.</a:t>
            </a:r>
            <a:endParaRPr lang="en-US" altLang="zh-TW" sz="1800" b="1" dirty="0" smtClean="0"/>
          </a:p>
          <a:p>
            <a:pPr marL="0" indent="0">
              <a:buNone/>
            </a:pPr>
            <a:endParaRPr lang="zh-TW" alt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387" y="3498514"/>
            <a:ext cx="6245696" cy="1445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619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>
                <a:latin typeface="+mn-lt"/>
              </a:rPr>
              <a:t>Power Minimization for </a:t>
            </a:r>
            <a:r>
              <a:rPr lang="en-US" altLang="zh-TW" sz="2800" b="1" dirty="0" smtClean="0">
                <a:latin typeface="+mn-lt"/>
              </a:rPr>
              <a:t>TBM </a:t>
            </a:r>
            <a:r>
              <a:rPr lang="en-US" altLang="zh-TW" sz="2800" b="1" dirty="0" err="1" smtClean="0">
                <a:latin typeface="+mn-lt"/>
              </a:rPr>
              <a:t>Trie</a:t>
            </a:r>
            <a:r>
              <a:rPr lang="en-US" altLang="zh-TW" sz="2800" b="1" dirty="0" smtClean="0">
                <a:latin typeface="+mn-lt"/>
              </a:rPr>
              <a:t>(5/5)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b="1" dirty="0"/>
              <a:t>Solving the Problem for </a:t>
            </a:r>
            <a:r>
              <a:rPr lang="en-US" altLang="zh-TW" sz="2000" b="1" dirty="0" smtClean="0"/>
              <a:t>MBP Architecture</a:t>
            </a:r>
          </a:p>
          <a:p>
            <a:pPr lvl="1"/>
            <a:r>
              <a:rPr lang="en-US" altLang="zh-TW" sz="1800" dirty="0"/>
              <a:t>the problem (11) </a:t>
            </a:r>
            <a:r>
              <a:rPr lang="en-US" altLang="zh-TW" sz="1800" dirty="0" smtClean="0"/>
              <a:t>is transformed </a:t>
            </a:r>
            <a:r>
              <a:rPr lang="en-US" altLang="zh-TW" sz="1800" dirty="0"/>
              <a:t>to </a:t>
            </a:r>
            <a:r>
              <a:rPr lang="en-US" altLang="zh-TW" sz="1800" dirty="0" smtClean="0"/>
              <a:t>be</a:t>
            </a:r>
          </a:p>
          <a:p>
            <a:pPr lvl="1"/>
            <a:endParaRPr lang="en-US" altLang="zh-TW" sz="1800" dirty="0"/>
          </a:p>
          <a:p>
            <a:pPr lvl="1"/>
            <a:endParaRPr lang="en-US" altLang="zh-TW" sz="1800" dirty="0" smtClean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 smtClean="0"/>
          </a:p>
          <a:p>
            <a:pPr lvl="1"/>
            <a:endParaRPr lang="en-US" altLang="zh-TW" sz="1800" dirty="0"/>
          </a:p>
          <a:p>
            <a:pPr lvl="1"/>
            <a:endParaRPr lang="en-US" altLang="zh-TW" sz="1800" dirty="0" smtClean="0"/>
          </a:p>
          <a:p>
            <a:pPr marL="393192" lvl="1" indent="0">
              <a:buNone/>
            </a:pPr>
            <a:endParaRPr lang="en-US" altLang="zh-TW" sz="1800" dirty="0" smtClean="0"/>
          </a:p>
          <a:p>
            <a:pPr lvl="1"/>
            <a:r>
              <a:rPr lang="en-US" altLang="zh-TW" sz="1800" dirty="0" smtClean="0"/>
              <a:t>We can </a:t>
            </a:r>
            <a:r>
              <a:rPr lang="en-US" altLang="zh-TW" sz="1800" dirty="0"/>
              <a:t>reduce the problem (25) to be the problem of</a:t>
            </a:r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4910882" cy="171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84" y="4606496"/>
            <a:ext cx="3984898" cy="28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42930"/>
            <a:ext cx="1930152" cy="342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44" y="2056637"/>
            <a:ext cx="2593231" cy="450541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27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24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55325"/>
            <a:ext cx="6445721" cy="544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45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25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08720"/>
            <a:ext cx="3692649" cy="568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85" y="919101"/>
            <a:ext cx="3661492" cy="567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26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85" y="692696"/>
            <a:ext cx="3751212" cy="58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823847" cy="5957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81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27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01450"/>
            <a:ext cx="3641976" cy="5784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331" y="968420"/>
            <a:ext cx="3624435" cy="5590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359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+mn-lt"/>
              </a:rPr>
              <a:t>Introduction(2/4)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Two </a:t>
            </a:r>
            <a:r>
              <a:rPr lang="en-US" altLang="zh-TW" sz="2000" dirty="0"/>
              <a:t>existing multi-bit </a:t>
            </a:r>
            <a:r>
              <a:rPr lang="en-US" altLang="zh-TW" sz="2000" dirty="0" err="1"/>
              <a:t>trie</a:t>
            </a:r>
            <a:r>
              <a:rPr lang="en-US" altLang="zh-TW" sz="2000" dirty="0"/>
              <a:t> algorithms are </a:t>
            </a:r>
            <a:r>
              <a:rPr lang="en-US" altLang="zh-TW" sz="2000" dirty="0" smtClean="0"/>
              <a:t>studied.</a:t>
            </a:r>
          </a:p>
          <a:p>
            <a:pPr lvl="1"/>
            <a:r>
              <a:rPr lang="en-US" altLang="zh-TW" sz="1800" dirty="0" smtClean="0"/>
              <a:t>expanded </a:t>
            </a:r>
            <a:r>
              <a:rPr lang="en-US" altLang="zh-TW" sz="1800" dirty="0" err="1" smtClean="0"/>
              <a:t>trie</a:t>
            </a:r>
            <a:endParaRPr lang="en-US" altLang="zh-TW" sz="1800" dirty="0"/>
          </a:p>
          <a:p>
            <a:pPr lvl="1"/>
            <a:r>
              <a:rPr lang="en-US" altLang="zh-TW" sz="1800" dirty="0" smtClean="0"/>
              <a:t>tree </a:t>
            </a:r>
            <a:r>
              <a:rPr lang="en-US" altLang="zh-TW" sz="1800" dirty="0"/>
              <a:t>bitmap </a:t>
            </a:r>
            <a:r>
              <a:rPr lang="en-US" altLang="zh-TW" sz="1800" dirty="0" err="1" smtClean="0"/>
              <a:t>trie</a:t>
            </a:r>
            <a:endParaRPr lang="en-US" altLang="zh-TW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6497"/>
            <a:ext cx="1818716" cy="229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84" y="3216497"/>
            <a:ext cx="2129863" cy="21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3580433" cy="3218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0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+mn-lt"/>
              </a:rPr>
              <a:t>Introduction(3/4)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en-US" altLang="zh-TW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95655"/>
            <a:ext cx="1818716" cy="2294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67" y="2377771"/>
            <a:ext cx="2129863" cy="21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392113" cy="451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670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b="1" dirty="0" smtClean="0">
                <a:latin typeface="+mn-lt"/>
              </a:rPr>
              <a:t>Introduction(4/4)</a:t>
            </a:r>
            <a:endParaRPr lang="zh-TW" altLang="en-US" sz="2800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Three </a:t>
            </a:r>
            <a:r>
              <a:rPr lang="en-US" altLang="zh-TW" sz="2000" dirty="0"/>
              <a:t>different IP lookup </a:t>
            </a:r>
            <a:r>
              <a:rPr lang="en-US" altLang="zh-TW" sz="2000" dirty="0" smtClean="0"/>
              <a:t>architectures are </a:t>
            </a:r>
            <a:r>
              <a:rPr lang="en-US" altLang="zh-TW" sz="2000" dirty="0"/>
              <a:t>discussed: non-pipelined, simple </a:t>
            </a:r>
            <a:r>
              <a:rPr lang="en-US" altLang="zh-TW" sz="2000" dirty="0" smtClean="0"/>
              <a:t>pipelined and memory-balanced </a:t>
            </a:r>
            <a:r>
              <a:rPr lang="en-US" altLang="zh-TW" sz="2000" dirty="0"/>
              <a:t>pipelined architectures.</a:t>
            </a:r>
            <a:endParaRPr lang="en-GB" altLang="zh-TW" sz="2000" dirty="0" smtClean="0">
              <a:ea typeface="新細明體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27378"/>
            <a:ext cx="6784669" cy="326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2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b="1" dirty="0" smtClean="0">
                <a:latin typeface="+mn-lt"/>
              </a:rPr>
              <a:t>Notations</a:t>
            </a:r>
            <a:endParaRPr lang="zh-TW" altLang="en-US" sz="28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63195"/>
            <a:ext cx="4736753" cy="480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69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b="1" dirty="0">
                <a:latin typeface="+mn-lt"/>
              </a:rPr>
              <a:t>A</a:t>
            </a:r>
            <a:r>
              <a:rPr lang="en-US" altLang="zh-TW" sz="2800" b="1" dirty="0" smtClean="0">
                <a:latin typeface="+mn-lt"/>
              </a:rPr>
              <a:t>ssumption</a:t>
            </a:r>
            <a:endParaRPr lang="zh-TW" altLang="en-US" sz="28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 smtClean="0"/>
          </a:p>
          <a:p>
            <a:r>
              <a:rPr lang="en-US" altLang="zh-TW" sz="2000" dirty="0" smtClean="0"/>
              <a:t>The </a:t>
            </a:r>
            <a:r>
              <a:rPr lang="en-US" altLang="zh-TW" sz="2000" dirty="0"/>
              <a:t>main focus of </a:t>
            </a:r>
            <a:r>
              <a:rPr lang="en-US" altLang="zh-TW" sz="2000" dirty="0" smtClean="0"/>
              <a:t>this paper </a:t>
            </a:r>
            <a:r>
              <a:rPr lang="en-US" altLang="zh-TW" sz="2000" dirty="0"/>
              <a:t>is on reducing the power consumption </a:t>
            </a:r>
            <a:r>
              <a:rPr lang="en-US" altLang="zh-TW" sz="2000" dirty="0" smtClean="0"/>
              <a:t>caused by </a:t>
            </a:r>
            <a:r>
              <a:rPr lang="en-US" altLang="zh-TW" sz="2000" dirty="0"/>
              <a:t>memory accesses. </a:t>
            </a:r>
            <a:r>
              <a:rPr lang="en-US" altLang="zh-TW" sz="2000" b="1" dirty="0"/>
              <a:t>The power dissipation due </a:t>
            </a:r>
            <a:r>
              <a:rPr lang="en-US" altLang="zh-TW" sz="2000" b="1" dirty="0" smtClean="0"/>
              <a:t>to the </a:t>
            </a:r>
            <a:r>
              <a:rPr lang="en-US" altLang="zh-TW" sz="2000" b="1" dirty="0"/>
              <a:t>logic will be ignored in the rest of the paper.</a:t>
            </a:r>
            <a:endParaRPr lang="zh-TW" altLang="en-US" sz="20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7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b="1" dirty="0" smtClean="0">
                <a:latin typeface="+mn-lt"/>
              </a:rPr>
              <a:t>Power function of SRAM</a:t>
            </a:r>
            <a:endParaRPr lang="zh-TW" altLang="en-US" sz="28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50" y="2691205"/>
            <a:ext cx="3921462" cy="34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212" y="2643533"/>
            <a:ext cx="3946069" cy="342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35" y="6105300"/>
            <a:ext cx="5526038" cy="50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46" y="882995"/>
            <a:ext cx="2699792" cy="176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4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800" b="1" dirty="0" smtClean="0">
                <a:latin typeface="+mn-lt"/>
              </a:rPr>
              <a:t>Power consumption of metrics</a:t>
            </a:r>
            <a:endParaRPr lang="zh-TW" altLang="en-US" sz="2800" b="1" dirty="0">
              <a:latin typeface="+mn-lt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4A956-6069-4B9B-AC99-4E5EC99CD908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15521"/>
            <a:ext cx="518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104" y="3307954"/>
            <a:ext cx="5410200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圓角矩形 4"/>
          <p:cNvSpPr/>
          <p:nvPr/>
        </p:nvSpPr>
        <p:spPr>
          <a:xfrm>
            <a:off x="5580112" y="3789040"/>
            <a:ext cx="864096" cy="288032"/>
          </a:xfrm>
          <a:prstGeom prst="roundRect">
            <a:avLst/>
          </a:prstGeom>
          <a:solidFill>
            <a:srgbClr val="C00000">
              <a:alpha val="3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3612176" y="4533831"/>
            <a:ext cx="1825450" cy="432048"/>
          </a:xfrm>
          <a:prstGeom prst="roundRect">
            <a:avLst/>
          </a:prstGeom>
          <a:solidFill>
            <a:srgbClr val="C00000">
              <a:alpha val="3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5868144" y="5677397"/>
            <a:ext cx="864096" cy="288032"/>
          </a:xfrm>
          <a:prstGeom prst="roundRect">
            <a:avLst/>
          </a:prstGeom>
          <a:solidFill>
            <a:srgbClr val="C00000">
              <a:alpha val="3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/>
          <p:cNvCxnSpPr/>
          <p:nvPr/>
        </p:nvCxnSpPr>
        <p:spPr>
          <a:xfrm>
            <a:off x="2411760" y="3501008"/>
            <a:ext cx="1368152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2438575" y="4293096"/>
            <a:ext cx="1557361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2438575" y="5157192"/>
            <a:ext cx="270948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170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2551</TotalTime>
  <Words>712</Words>
  <Application>Microsoft Office PowerPoint</Application>
  <PresentationFormat>如螢幕大小 (4:3)</PresentationFormat>
  <Paragraphs>129</Paragraphs>
  <Slides>27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流線</vt:lpstr>
      <vt:lpstr>Data Structure Optimization for Power-Efficient IP Lookup Architectures</vt:lpstr>
      <vt:lpstr>Introduction(1/4)</vt:lpstr>
      <vt:lpstr>Introduction(2/4)</vt:lpstr>
      <vt:lpstr>Introduction(3/4)</vt:lpstr>
      <vt:lpstr>Introduction(4/4)</vt:lpstr>
      <vt:lpstr>Notations</vt:lpstr>
      <vt:lpstr>Assumption</vt:lpstr>
      <vt:lpstr>Power function of SRAM</vt:lpstr>
      <vt:lpstr>Power consumption of metrics</vt:lpstr>
      <vt:lpstr>Problem of Power Minimization</vt:lpstr>
      <vt:lpstr>Problem of Power Minimization(NP)</vt:lpstr>
      <vt:lpstr>Problem of Power Minimization(SP)</vt:lpstr>
      <vt:lpstr>Problem of Power Minimization(MBP)</vt:lpstr>
      <vt:lpstr>Solution techniques</vt:lpstr>
      <vt:lpstr>Power Minimization for Expanded Trie(1/4)</vt:lpstr>
      <vt:lpstr>Power Minimization for Expanded Trie(2/4)</vt:lpstr>
      <vt:lpstr>Power Minimization for Expanded Trie(3/4)</vt:lpstr>
      <vt:lpstr>Power Minimization for Expanded Trie(4/4)</vt:lpstr>
      <vt:lpstr>Power Minimization for TBM Trie(1/5)</vt:lpstr>
      <vt:lpstr>Power Minimization for TBM Trie(2/5)</vt:lpstr>
      <vt:lpstr>Power Minimization for TBM Trie(3/5)</vt:lpstr>
      <vt:lpstr>Power Minimization for TBM Trie(4/5)</vt:lpstr>
      <vt:lpstr>Power Minimization for TBM Trie(5/5)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State Elimination Using Heuristics</dc:title>
  <dc:creator>Li</dc:creator>
  <cp:lastModifiedBy>CIAL</cp:lastModifiedBy>
  <cp:revision>138</cp:revision>
  <cp:lastPrinted>2012-06-14T02:46:51Z</cp:lastPrinted>
  <dcterms:created xsi:type="dcterms:W3CDTF">2012-05-08T20:16:19Z</dcterms:created>
  <dcterms:modified xsi:type="dcterms:W3CDTF">2012-10-03T06:00:43Z</dcterms:modified>
</cp:coreProperties>
</file>